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  <p:sldMasterId id="2147483676" r:id="rId5"/>
  </p:sldMasterIdLst>
  <p:notesMasterIdLst>
    <p:notesMasterId r:id="rId35"/>
  </p:notesMasterIdLst>
  <p:sldIdLst>
    <p:sldId id="256" r:id="rId6"/>
    <p:sldId id="257" r:id="rId7"/>
    <p:sldId id="261" r:id="rId8"/>
    <p:sldId id="258" r:id="rId9"/>
    <p:sldId id="327" r:id="rId10"/>
    <p:sldId id="306" r:id="rId11"/>
    <p:sldId id="307" r:id="rId12"/>
    <p:sldId id="304" r:id="rId13"/>
    <p:sldId id="329" r:id="rId14"/>
    <p:sldId id="330" r:id="rId15"/>
    <p:sldId id="331" r:id="rId16"/>
    <p:sldId id="308" r:id="rId17"/>
    <p:sldId id="309" r:id="rId18"/>
    <p:sldId id="311" r:id="rId19"/>
    <p:sldId id="303" r:id="rId20"/>
    <p:sldId id="312" r:id="rId21"/>
    <p:sldId id="313" r:id="rId22"/>
    <p:sldId id="314" r:id="rId23"/>
    <p:sldId id="315" r:id="rId24"/>
    <p:sldId id="332" r:id="rId25"/>
    <p:sldId id="316" r:id="rId26"/>
    <p:sldId id="317" r:id="rId27"/>
    <p:sldId id="319" r:id="rId28"/>
    <p:sldId id="320" r:id="rId29"/>
    <p:sldId id="321" r:id="rId30"/>
    <p:sldId id="333" r:id="rId31"/>
    <p:sldId id="322" r:id="rId32"/>
    <p:sldId id="326" r:id="rId33"/>
    <p:sldId id="285" r:id="rId34"/>
  </p:sldIdLst>
  <p:sldSz cx="9144000" cy="5143500" type="screen16x9"/>
  <p:notesSz cx="6858000" cy="9144000"/>
  <p:embeddedFontLst>
    <p:embeddedFont>
      <p:font typeface="Arvo" panose="020B0604020202020204" charset="0"/>
      <p:regular r:id="rId36"/>
      <p:bold r:id="rId37"/>
      <p:italic r:id="rId38"/>
      <p:boldItalic r:id="rId39"/>
    </p:embeddedFont>
    <p:embeddedFont>
      <p:font typeface="Bodoni" panose="020B0604020202020204" charset="0"/>
      <p:regular r:id="rId40"/>
      <p:bold r:id="rId41"/>
      <p:italic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  <p:embeddedFont>
      <p:font typeface="Ubuntu" panose="020B0604020202020204" charset="0"/>
      <p:regular r:id="rId51"/>
      <p:bold r:id="rId52"/>
      <p:italic r:id="rId53"/>
      <p:boldItalic r:id="rId54"/>
    </p:embeddedFont>
    <p:embeddedFont>
      <p:font typeface="Ubuntu Light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9C09A9-4FFA-45DA-94B8-2509EF0E8CF8}">
  <a:tblStyle styleId="{D29C09A9-4FFA-45DA-94B8-2509EF0E8C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30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59800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76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31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57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69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62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82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26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666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902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67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35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61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364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25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58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2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02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3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972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93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32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21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62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2134906" y="989279"/>
            <a:ext cx="6157800" cy="8757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PROJET DE FIN D’ANNEE</a:t>
            </a:r>
            <a:endParaRPr i="1" dirty="0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432921" y="2242500"/>
            <a:ext cx="719328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Application web de gestion des clubs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ENSIAS,gestion des événements avec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intégration de code QR</a:t>
            </a:r>
          </a:p>
        </p:txBody>
      </p:sp>
      <p:sp>
        <p:nvSpPr>
          <p:cNvPr id="4" name="Google Shape;190;p30"/>
          <p:cNvSpPr txBox="1"/>
          <p:nvPr/>
        </p:nvSpPr>
        <p:spPr>
          <a:xfrm>
            <a:off x="5766816" y="3688880"/>
            <a:ext cx="252589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Encadré par :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Mme HDIOUD Boutaina</a:t>
            </a:r>
            <a:endParaRPr sz="16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" name="Google Shape;190;p30"/>
          <p:cNvSpPr txBox="1"/>
          <p:nvPr/>
        </p:nvSpPr>
        <p:spPr>
          <a:xfrm>
            <a:off x="1257502" y="3688880"/>
            <a:ext cx="2448866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MA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Réalisé par :</a:t>
            </a:r>
          </a:p>
          <a:p>
            <a:pPr lvl="0">
              <a:lnSpc>
                <a:spcPct val="115000"/>
              </a:lnSpc>
            </a:pPr>
            <a:r>
              <a:rPr lang="fr-MA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AITLHAJ Walid</a:t>
            </a:r>
          </a:p>
          <a:p>
            <a:pPr lvl="0">
              <a:lnSpc>
                <a:spcPct val="115000"/>
              </a:lnSpc>
            </a:pPr>
            <a:r>
              <a:rPr lang="fr-MA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SAJED Soufiane</a:t>
            </a:r>
          </a:p>
          <a:p>
            <a:pPr lvl="0">
              <a:lnSpc>
                <a:spcPct val="115000"/>
              </a:lnSpc>
            </a:pPr>
            <a:endParaRPr lang="fr-MA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" name="Image 6" descr="logo-universite-mohammed-5-rabat-um5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76" y="414989"/>
            <a:ext cx="1305025" cy="574729"/>
          </a:xfrm>
          <a:prstGeom prst="rect">
            <a:avLst/>
          </a:prstGeom>
          <a:noFill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8" y="414989"/>
            <a:ext cx="884887" cy="7505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35BD-00D7-4A49-941B-559360D5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 : scénario « créer évènement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82589-A5D2-4621-9599-43505248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03" y="1246983"/>
            <a:ext cx="4916993" cy="3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D23F-B46E-4F62-AF69-A2B2BA96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 : scénario « modifier président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864C4-A19B-492B-8098-D3D51A1F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91" y="1342977"/>
            <a:ext cx="4807818" cy="29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" y="9046"/>
            <a:ext cx="9144000" cy="512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371782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>
                <a:solidFill>
                  <a:srgbClr val="434343"/>
                </a:solidFill>
              </a:rPr>
              <a:t>3. </a:t>
            </a:r>
            <a:r>
              <a:rPr lang="fr-FR" dirty="0"/>
              <a:t>Technologies utilisées </a:t>
            </a:r>
            <a:br>
              <a:rPr lang="fr-FR" dirty="0"/>
            </a:br>
            <a:r>
              <a:rPr lang="fr-FR" dirty="0"/>
              <a:t>et Réalisation </a:t>
            </a:r>
          </a:p>
        </p:txBody>
      </p:sp>
    </p:spTree>
    <p:extLst>
      <p:ext uri="{BB962C8B-B14F-4D97-AF65-F5344CB8AC3E}">
        <p14:creationId xmlns:p14="http://schemas.microsoft.com/office/powerpoint/2010/main" val="85575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>
                <a:solidFill>
                  <a:srgbClr val="434343"/>
                </a:solidFill>
              </a:rPr>
              <a:t>Outils et technologies utilisés</a:t>
            </a:r>
            <a:endParaRPr lang="fr-FR" dirty="0"/>
          </a:p>
        </p:txBody>
      </p:sp>
      <p:pic>
        <p:nvPicPr>
          <p:cNvPr id="3" name="Picture 2" descr="How To Install Wordpress in Xampp Server And Wamp Serve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0" y="1837117"/>
            <a:ext cx="1156947" cy="9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ublime Text 3 Shortcuts you must know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6" y="3201356"/>
            <a:ext cx="1574998" cy="10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90" y="3201356"/>
            <a:ext cx="1256851" cy="676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96" y="1873409"/>
            <a:ext cx="705037" cy="7050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29" y="2901749"/>
            <a:ext cx="755370" cy="10652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4" y="2919264"/>
            <a:ext cx="1047752" cy="10477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52" y="1911567"/>
            <a:ext cx="2062015" cy="50613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1992" y="1800825"/>
            <a:ext cx="72584" cy="725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1F1C1D-DD21-411D-869C-C2A378225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5078" y="2882758"/>
            <a:ext cx="1112260" cy="10566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21F8430-8547-4650-8AEE-1CDFAB184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399" t="35680" r="19228" b="40813"/>
          <a:stretch/>
        </p:blipFill>
        <p:spPr>
          <a:xfrm>
            <a:off x="6311714" y="1712061"/>
            <a:ext cx="2110856" cy="7908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346064E-F520-4500-995A-35548E250073}"/>
              </a:ext>
            </a:extLst>
          </p:cNvPr>
          <p:cNvSpPr txBox="1"/>
          <p:nvPr/>
        </p:nvSpPr>
        <p:spPr>
          <a:xfrm>
            <a:off x="6885065" y="3978983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STARUML</a:t>
            </a:r>
          </a:p>
        </p:txBody>
      </p:sp>
    </p:spTree>
    <p:extLst>
      <p:ext uri="{BB962C8B-B14F-4D97-AF65-F5344CB8AC3E}">
        <p14:creationId xmlns:p14="http://schemas.microsoft.com/office/powerpoint/2010/main" val="220754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11AA2CD-9F91-4D53-B896-E40CF3B9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38" y="832182"/>
            <a:ext cx="3276811" cy="37679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FAC46C-0A99-41D2-A983-D671E122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58" y="562472"/>
            <a:ext cx="2861276" cy="43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2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F9F5CCA-6B23-4912-BB63-6046805C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" r="11397" b="1399"/>
          <a:stretch/>
        </p:blipFill>
        <p:spPr>
          <a:xfrm>
            <a:off x="1437861" y="777685"/>
            <a:ext cx="3781951" cy="38367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A19AFC-0E55-49BE-95A3-24CF749ED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8"/>
          <a:stretch/>
        </p:blipFill>
        <p:spPr>
          <a:xfrm>
            <a:off x="5349923" y="1146313"/>
            <a:ext cx="3574549" cy="29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3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7CFA27B-972E-4AB7-A60F-D0A34DD3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29" y="777685"/>
            <a:ext cx="6467061" cy="38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5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Imag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20" y="2231331"/>
            <a:ext cx="4056257" cy="239314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AEE362-7E7E-4442-AC9F-22F135851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93" y="777685"/>
            <a:ext cx="4641284" cy="29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084D2A3-81DC-4E2B-B565-32ED0C12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6" y="428373"/>
            <a:ext cx="8547256" cy="45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5478563" y="148609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rgbClr val="434343"/>
                </a:solidFill>
              </a:rPr>
              <a:t>Plan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31025" y="1333355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Présentation générale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31025" y="25284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Conception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31025" y="3749325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Technologies utilisées </a:t>
            </a:r>
            <a:br>
              <a:rPr lang="es" dirty="0"/>
            </a:br>
            <a:r>
              <a:rPr lang="es" dirty="0"/>
              <a:t>et Réalisation </a:t>
            </a:r>
            <a:endParaRPr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67266" y="1473808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07998D76-626C-4522-AA3E-88B06F321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33" y="639239"/>
            <a:ext cx="5412842" cy="2389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ECA9D8-760D-49B9-B4C5-5754F193F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25" y="1644888"/>
            <a:ext cx="4607352" cy="3195180"/>
          </a:xfrm>
          <a:prstGeom prst="rect">
            <a:avLst/>
          </a:prstGeom>
          <a:effectLst>
            <a:glow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7940DE9-A72E-4AC7-8F2C-7B86A6DC6991}"/>
              </a:ext>
            </a:extLst>
          </p:cNvPr>
          <p:cNvSpPr txBox="1"/>
          <p:nvPr/>
        </p:nvSpPr>
        <p:spPr>
          <a:xfrm>
            <a:off x="5711372" y="3737076"/>
            <a:ext cx="250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DEVENIR MEMBRE D’UN CLUB</a:t>
            </a:r>
          </a:p>
        </p:txBody>
      </p:sp>
    </p:spTree>
    <p:extLst>
      <p:ext uri="{BB962C8B-B14F-4D97-AF65-F5344CB8AC3E}">
        <p14:creationId xmlns:p14="http://schemas.microsoft.com/office/powerpoint/2010/main" val="20355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08297D1-88CE-473A-8037-3B8A139F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535895"/>
            <a:ext cx="8980420" cy="43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8B4E85C-8B9F-4877-A8CE-ED7CFAF44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36340"/>
          <a:stretch/>
        </p:blipFill>
        <p:spPr>
          <a:xfrm>
            <a:off x="188465" y="136241"/>
            <a:ext cx="3696129" cy="50072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764B36-B874-42E5-ABF7-C7B7D25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41"/>
          <a:stretch/>
        </p:blipFill>
        <p:spPr>
          <a:xfrm>
            <a:off x="4066464" y="635842"/>
            <a:ext cx="4833257" cy="32768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F8E0D4-73F1-439C-8F1D-EBAFE5DBB66B}"/>
              </a:ext>
            </a:extLst>
          </p:cNvPr>
          <p:cNvSpPr txBox="1"/>
          <p:nvPr/>
        </p:nvSpPr>
        <p:spPr>
          <a:xfrm>
            <a:off x="4709885" y="4274457"/>
            <a:ext cx="332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Président du club</a:t>
            </a:r>
          </a:p>
        </p:txBody>
      </p:sp>
    </p:spTree>
    <p:extLst>
      <p:ext uri="{BB962C8B-B14F-4D97-AF65-F5344CB8AC3E}">
        <p14:creationId xmlns:p14="http://schemas.microsoft.com/office/powerpoint/2010/main" val="48262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47" y="936593"/>
            <a:ext cx="7120413" cy="35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54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48" y="1094987"/>
            <a:ext cx="6803658" cy="31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7DEF7AB-82B3-467D-AAD2-4F9FEE87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58" y="777685"/>
            <a:ext cx="5875529" cy="19508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85EF78-915E-4A2A-B298-687655CE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73" y="2728574"/>
            <a:ext cx="2767526" cy="21141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3020B8-7BA2-4934-A852-7295A75AA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038" y="2816225"/>
            <a:ext cx="2838105" cy="21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213FDFA-1E70-44CB-9636-0548EF85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63" y="136241"/>
            <a:ext cx="3394238" cy="21551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32F29A-408F-4A96-9D77-71DC3D30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20" y="580474"/>
            <a:ext cx="5632480" cy="38422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68DFE3-C42D-43CF-8829-4964EC26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78" y="2711846"/>
            <a:ext cx="4206122" cy="20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807726" y="136241"/>
            <a:ext cx="1542197" cy="32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800" b="1" dirty="0">
                <a:solidFill>
                  <a:srgbClr val="434343"/>
                </a:solidFill>
              </a:rPr>
              <a:t>Réalisation</a:t>
            </a:r>
            <a:endParaRPr sz="1800" b="1" dirty="0">
              <a:solidFill>
                <a:srgbClr val="434343"/>
              </a:solidFill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4179177" y="45696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C3759A8-853C-4FD6-9BE3-53D6B19B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53" y="1074344"/>
            <a:ext cx="7590178" cy="361219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999887-5D60-457A-BDC4-4E713D08333D}"/>
              </a:ext>
            </a:extLst>
          </p:cNvPr>
          <p:cNvSpPr txBox="1"/>
          <p:nvPr/>
        </p:nvSpPr>
        <p:spPr>
          <a:xfrm rot="16200000">
            <a:off x="-312057" y="2312668"/>
            <a:ext cx="253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458081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371782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>
                <a:solidFill>
                  <a:srgbClr val="434343"/>
                </a:solidFill>
              </a:rPr>
              <a:t>4. </a:t>
            </a:r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4944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59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29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ctrTitle"/>
          </p:nvPr>
        </p:nvSpPr>
        <p:spPr>
          <a:xfrm>
            <a:off x="2784400" y="1603319"/>
            <a:ext cx="3784472" cy="1562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dirty="0">
                <a:solidFill>
                  <a:srgbClr val="434343"/>
                </a:solidFill>
              </a:rPr>
              <a:t>Merci pour votre attention</a:t>
            </a:r>
            <a:endParaRPr i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1. Présentation générale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b="1" dirty="0">
                <a:solidFill>
                  <a:srgbClr val="434343"/>
                </a:solidFill>
              </a:rPr>
              <a:t>Problématique</a:t>
            </a:r>
            <a:endParaRPr b="1" dirty="0">
              <a:solidFill>
                <a:srgbClr val="434343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678525" y="2535747"/>
            <a:ext cx="7971989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/>
              <a:t>Pourquoi l’application “AFTER SHCOOL” est-elle sollicitée?</a:t>
            </a:r>
            <a:endParaRPr sz="1800" dirty="0"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D5A2-9EBD-41BC-9B0D-66F5CA14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proposée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5AE42-114C-4DD5-9D3C-F93E6BF1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03" y="2481457"/>
            <a:ext cx="4215393" cy="1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1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/>
              <a:t>Besoins fonctionnels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88" y="1346999"/>
            <a:ext cx="5583936" cy="31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/>
              <a:t>Besoins non fonctionnels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3284917" y="1551258"/>
            <a:ext cx="1332753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>
                <a:solidFill>
                  <a:schemeClr val="tx1"/>
                </a:solidFill>
              </a:rPr>
              <a:t>Sécurité des données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4572000" y="3708675"/>
            <a:ext cx="1332753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>
                <a:solidFill>
                  <a:schemeClr val="tx1"/>
                </a:solidFill>
              </a:rPr>
              <a:t>Navigation fluide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4076220" y="2982642"/>
            <a:ext cx="1332753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>
                <a:solidFill>
                  <a:schemeClr val="tx1"/>
                </a:solidFill>
              </a:rPr>
              <a:t>Simplicité d’utilisation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591475" y="2266950"/>
            <a:ext cx="1332753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>
                <a:solidFill>
                  <a:schemeClr val="tx1"/>
                </a:solidFill>
              </a:rPr>
              <a:t>Gestion des erreurs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0" name="Connecteur en angle 9"/>
          <p:cNvCxnSpPr>
            <a:stCxn id="4" idx="1"/>
            <a:endCxn id="5" idx="1"/>
          </p:cNvCxnSpPr>
          <p:nvPr/>
        </p:nvCxnSpPr>
        <p:spPr>
          <a:xfrm rot="10800000" flipH="1" flipV="1">
            <a:off x="3284916" y="1856057"/>
            <a:ext cx="1287083" cy="2157417"/>
          </a:xfrm>
          <a:prstGeom prst="bentConnector3">
            <a:avLst>
              <a:gd name="adj1" fmla="val -17761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7" idx="1"/>
          </p:cNvCxnSpPr>
          <p:nvPr/>
        </p:nvCxnSpPr>
        <p:spPr>
          <a:xfrm flipV="1">
            <a:off x="3063922" y="2571750"/>
            <a:ext cx="527553" cy="1034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endCxn id="6" idx="1"/>
          </p:cNvCxnSpPr>
          <p:nvPr/>
        </p:nvCxnSpPr>
        <p:spPr>
          <a:xfrm>
            <a:off x="3063922" y="3287442"/>
            <a:ext cx="1012298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cxnSpLocks/>
          </p:cNvCxnSpPr>
          <p:nvPr/>
        </p:nvCxnSpPr>
        <p:spPr>
          <a:xfrm>
            <a:off x="2131413" y="2743200"/>
            <a:ext cx="93250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0733FA-C61F-4B58-9EE6-60C3EF52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9" y="2283941"/>
            <a:ext cx="2226506" cy="6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6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371782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2. Conception </a:t>
            </a:r>
            <a:endParaRPr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5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/>
              <a:t>Diagramme de cas d’utilisation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50586-9D10-470F-969C-335B506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72" y="1310779"/>
            <a:ext cx="5123435" cy="32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3576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41C5E729C4634691EF45F0EB4A0B37" ma:contentTypeVersion="7" ma:contentTypeDescription="Crée un document." ma:contentTypeScope="" ma:versionID="39c7c15a0595f3c78ef5e2c9addd7f67">
  <xsd:schema xmlns:xsd="http://www.w3.org/2001/XMLSchema" xmlns:xs="http://www.w3.org/2001/XMLSchema" xmlns:p="http://schemas.microsoft.com/office/2006/metadata/properties" xmlns:ns2="7f8b034a-931a-47f8-94b9-5c78e7dd15dd" targetNamespace="http://schemas.microsoft.com/office/2006/metadata/properties" ma:root="true" ma:fieldsID="7b32b0bc3f6a9d1b34bbdb1996f17368" ns2:_="">
    <xsd:import namespace="7f8b034a-931a-47f8-94b9-5c78e7dd15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b034a-931a-47f8-94b9-5c78e7dd15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F4E44-1587-479A-A0BF-B7C1466C3F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750E4E-F36A-46D7-B6BC-77B0825EA4C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1FA040-F5DD-42D2-8F1A-0E5AE8367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8b034a-931a-47f8-94b9-5c78e7dd15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143</Words>
  <Application>Microsoft Office PowerPoint</Application>
  <PresentationFormat>Affichage à l'écran (16:9)</PresentationFormat>
  <Paragraphs>52</Paragraphs>
  <Slides>29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Proxima Nova</vt:lpstr>
      <vt:lpstr>Ubuntu Light</vt:lpstr>
      <vt:lpstr>Ubuntu</vt:lpstr>
      <vt:lpstr>Proxima Nova Semibold</vt:lpstr>
      <vt:lpstr>Arvo</vt:lpstr>
      <vt:lpstr>Arial</vt:lpstr>
      <vt:lpstr>Bodoni</vt:lpstr>
      <vt:lpstr>Minimal Charm</vt:lpstr>
      <vt:lpstr>SlidesGo Final Pages</vt:lpstr>
      <vt:lpstr>PROJET DE FIN D’ANNEE</vt:lpstr>
      <vt:lpstr>Plan</vt:lpstr>
      <vt:lpstr>1. Présentation générale</vt:lpstr>
      <vt:lpstr>Problématique</vt:lpstr>
      <vt:lpstr>Solution proposée :</vt:lpstr>
      <vt:lpstr>Besoins fonctionnels</vt:lpstr>
      <vt:lpstr>Besoins non fonctionnels</vt:lpstr>
      <vt:lpstr>2. Conception </vt:lpstr>
      <vt:lpstr>Diagramme de cas d’utilisation</vt:lpstr>
      <vt:lpstr>Diagramme de séquence : scénario « créer évènement »</vt:lpstr>
      <vt:lpstr>Diagramme de séquence : scénario « modifier président »</vt:lpstr>
      <vt:lpstr>Présentation PowerPoint</vt:lpstr>
      <vt:lpstr>3. Technologies utilisées  et Réalisation </vt:lpstr>
      <vt:lpstr>Outils et technologies utilisés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Réalisation</vt:lpstr>
      <vt:lpstr>4. 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FIN D’ANNEE</dc:title>
  <dc:creator>AITLHAJ; SAJED</dc:creator>
  <cp:lastModifiedBy>Walid Ait Lhaj</cp:lastModifiedBy>
  <cp:revision>88</cp:revision>
  <dcterms:modified xsi:type="dcterms:W3CDTF">2021-06-29T00:08:27Z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0x0101002B41C5E729C4634691EF45F0EB4A0B37</vt:lpwstr>
  </property>
</Properties>
</file>